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DF31-EA7D-7C48-9BDA-490A00F4AB33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2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5" y="1089078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2" y="3261361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4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30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8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Basic UNIX Workshop</a:t>
            </a:r>
          </a:p>
        </p:txBody>
      </p:sp>
    </p:spTree>
    <p:extLst>
      <p:ext uri="{BB962C8B-B14F-4D97-AF65-F5344CB8AC3E}">
        <p14:creationId xmlns:p14="http://schemas.microsoft.com/office/powerpoint/2010/main" val="14585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line</a:t>
            </a:r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You have to remember all the useful commands (or look them up on the internet)</a:t>
            </a:r>
          </a:p>
          <a:p>
            <a:endParaRPr lang="en-GB" dirty="0"/>
          </a:p>
          <a:p>
            <a:r>
              <a:rPr lang="en-GB" dirty="0" smtClean="0"/>
              <a:t>You have to remember all the arguments for every command</a:t>
            </a:r>
          </a:p>
          <a:p>
            <a:pPr lvl="1"/>
            <a:r>
              <a:rPr lang="en-GB" dirty="0" smtClean="0"/>
              <a:t>If you remember the name you can get help about the arguments</a:t>
            </a:r>
          </a:p>
          <a:p>
            <a:pPr lvl="1"/>
            <a:r>
              <a:rPr lang="en-GB" dirty="0" smtClean="0"/>
              <a:t>Most commands have a “help me” argument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There is a command that tells you how to run other commands:</a:t>
            </a:r>
          </a:p>
          <a:p>
            <a:pPr lvl="2"/>
            <a:endParaRPr lang="en-GB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302840" y="4533461"/>
            <a:ext cx="8229600" cy="5368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–-help</a:t>
            </a:r>
          </a:p>
          <a:p>
            <a:pPr marL="0" indent="0" algn="ctr">
              <a:buNone/>
            </a:pPr>
            <a:endParaRPr lang="en-GB" sz="18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Content Placeholder 1"/>
          <p:cNvSpPr txBox="1">
            <a:spLocks/>
          </p:cNvSpPr>
          <p:nvPr/>
        </p:nvSpPr>
        <p:spPr>
          <a:xfrm>
            <a:off x="35496" y="4843061"/>
            <a:ext cx="8229600" cy="5368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nano</a:t>
            </a: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–h</a:t>
            </a: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107504" y="5884540"/>
            <a:ext cx="8229600" cy="5368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</a:p>
        </p:txBody>
      </p:sp>
    </p:spTree>
    <p:extLst>
      <p:ext uri="{BB962C8B-B14F-4D97-AF65-F5344CB8AC3E}">
        <p14:creationId xmlns:p14="http://schemas.microsoft.com/office/powerpoint/2010/main" val="14382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prompt</a:t>
            </a:r>
          </a:p>
        </p:txBody>
      </p: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</a:t>
            </a:r>
            <a:endParaRPr lang="en-GB" sz="32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489984" y="2996952"/>
            <a:ext cx="8229600" cy="5368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name of the computer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directory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3200" dirty="0"/>
              <a:t>Filename Completion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sz="3200" dirty="0"/>
              <a:t>History           +</a:t>
            </a:r>
          </a:p>
        </p:txBody>
      </p:sp>
      <p:sp>
        <p:nvSpPr>
          <p:cNvPr id="5" name="AutoShape 4" descr="http://www.meganga.com/wp-content/uploads/2012/03/Tab-Key-Word-Tutoria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8" descr="http://a537.phobos.apple.com/us/r1000/102/Purple/v4/9a/60/55/9a6055ea-d974-95c8-9476-2971c82c382d/mzm.geesulyo.png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005064"/>
            <a:ext cx="742146" cy="699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8" y="1988840"/>
            <a:ext cx="898429" cy="699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23" y="4005064"/>
            <a:ext cx="742147" cy="699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981" y="3540839"/>
            <a:ext cx="883832" cy="16281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8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9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20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21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404109" y="1893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Command input</a:t>
            </a:r>
          </a:p>
        </p:txBody>
      </p:sp>
    </p:spTree>
    <p:extLst>
      <p:ext uri="{BB962C8B-B14F-4D97-AF65-F5344CB8AC3E}">
        <p14:creationId xmlns:p14="http://schemas.microsoft.com/office/powerpoint/2010/main" val="18785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8719" y="1916508"/>
            <a:ext cx="460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If you are user “its”, you will land here when opening your session</a:t>
            </a:r>
          </a:p>
          <a:p>
            <a:r>
              <a:rPr lang="en-GB" dirty="0"/>
              <a:t>This directory is your “home” directory, designated by the character “~”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75" y="1628476"/>
            <a:ext cx="6376406" cy="353494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001223" y="2924618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4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407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906" y="1772818"/>
            <a:ext cx="46085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full path to the file </a:t>
            </a:r>
            <a:r>
              <a:rPr lang="en-GB" b="1" dirty="0"/>
              <a:t>report.doc</a:t>
            </a:r>
            <a:r>
              <a:rPr lang="en-GB" dirty="0"/>
              <a:t> is</a:t>
            </a:r>
          </a:p>
          <a:p>
            <a:r>
              <a:rPr lang="en-GB" dirty="0"/>
              <a:t> </a:t>
            </a:r>
            <a:r>
              <a:rPr lang="en-GB" b="1" dirty="0">
                <a:solidFill>
                  <a:srgbClr val="FF0000"/>
                </a:solidFill>
              </a:rPr>
              <a:t>"/home/its/ug1/ee51vn/report.doc</a:t>
            </a:r>
            <a:r>
              <a:rPr lang="en-GB" b="1" dirty="0"/>
              <a:t>“</a:t>
            </a:r>
          </a:p>
          <a:p>
            <a:endParaRPr lang="en-GB" b="1" dirty="0"/>
          </a:p>
          <a:p>
            <a:r>
              <a:rPr lang="en-GB" b="1" dirty="0"/>
              <a:t>The local path is:</a:t>
            </a:r>
          </a:p>
          <a:p>
            <a:r>
              <a:rPr lang="en-GB" dirty="0"/>
              <a:t> </a:t>
            </a:r>
            <a:r>
              <a:rPr lang="en-GB" b="1" dirty="0">
                <a:solidFill>
                  <a:srgbClr val="FF0000"/>
                </a:solidFill>
              </a:rPr>
              <a:t>“~/ug1/ee51vn/report.doc</a:t>
            </a:r>
            <a:r>
              <a:rPr lang="en-GB" b="1" dirty="0"/>
              <a:t>“</a:t>
            </a:r>
          </a:p>
          <a:p>
            <a:endParaRPr lang="en-GB" dirty="0"/>
          </a:p>
          <a:p>
            <a:r>
              <a:rPr lang="en-GB" dirty="0"/>
              <a:t>The relative path is:</a:t>
            </a:r>
          </a:p>
          <a:p>
            <a:r>
              <a:rPr lang="en-GB" dirty="0"/>
              <a:t> </a:t>
            </a:r>
            <a:r>
              <a:rPr lang="en-GB" b="1" dirty="0">
                <a:solidFill>
                  <a:srgbClr val="FF0000"/>
                </a:solidFill>
              </a:rPr>
              <a:t>"ee51vn/report.doc</a:t>
            </a:r>
            <a:r>
              <a:rPr lang="en-GB" b="1" dirty="0"/>
              <a:t>“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62" y="1484786"/>
            <a:ext cx="6376406" cy="3534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661250"/>
            <a:ext cx="729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All </a:t>
            </a:r>
            <a:r>
              <a:rPr lang="fr-FR" sz="2400" dirty="0" err="1"/>
              <a:t>three</a:t>
            </a:r>
            <a:r>
              <a:rPr lang="fr-FR" sz="2400" dirty="0"/>
              <a:t> directory types are </a:t>
            </a:r>
            <a:r>
              <a:rPr lang="fr-FR" sz="2400" dirty="0" err="1"/>
              <a:t>recognised</a:t>
            </a:r>
            <a:r>
              <a:rPr lang="fr-FR" sz="2400" dirty="0"/>
              <a:t> by UNIX </a:t>
            </a:r>
            <a:r>
              <a:rPr lang="fr-FR" sz="2400" dirty="0" err="1"/>
              <a:t>systems</a:t>
            </a:r>
            <a:r>
              <a:rPr lang="fr-FR" sz="2400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60410" y="2780928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8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5755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62" y="1484786"/>
            <a:ext cx="6376406" cy="353494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060410" y="2780928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43329" y="1006857"/>
            <a:ext cx="36641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5822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6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427984" y="3348974"/>
            <a:ext cx="648072" cy="296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43329" y="1006857"/>
            <a:ext cx="3664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</a:t>
            </a:r>
            <a:endParaRPr lang="fr-FR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8541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6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427984" y="3348974"/>
            <a:ext cx="648072" cy="296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43329" y="1006857"/>
            <a:ext cx="5224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5975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9" y="1006859"/>
            <a:ext cx="52245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6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55581" y="4653136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8940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9"/>
            <a:ext cx="6917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~/ug1/ee5v1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860032" y="4653136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3911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is UNIX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557751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is an </a:t>
            </a:r>
            <a:r>
              <a:rPr lang="en-US" sz="2400" b="1" dirty="0"/>
              <a:t>operating </a:t>
            </a:r>
            <a:r>
              <a:rPr lang="en-US" sz="2400" b="1"/>
              <a:t>system family</a:t>
            </a:r>
            <a:r>
              <a:rPr lang="en-US" sz="2400"/>
              <a:t> </a:t>
            </a:r>
            <a:r>
              <a:rPr lang="en-US" sz="2400" dirty="0"/>
              <a:t>(analogous to DOS and Windows)</a:t>
            </a:r>
          </a:p>
          <a:p>
            <a:r>
              <a:rPr lang="en-US" sz="2400" dirty="0"/>
              <a:t>first developed in the 1960s</a:t>
            </a:r>
          </a:p>
          <a:p>
            <a:endParaRPr lang="en-US" sz="2400" dirty="0"/>
          </a:p>
          <a:p>
            <a:r>
              <a:rPr lang="en-US" sz="2400" dirty="0"/>
              <a:t>operating system, (OS)= suite of programs which make the computer work. It is a stable, multi-user, multi-tasking system for servers, desktops and laptops.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94" y="1600200"/>
            <a:ext cx="3197507" cy="28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7"/>
            <a:ext cx="691727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~/ug1/ee5v1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:~/ug1/ee51vn$</a:t>
            </a: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796136" y="400506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3243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9"/>
            <a:ext cx="56477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860032" y="4653136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0986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7"/>
            <a:ext cx="564770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:~/ug1/ee51vn$</a:t>
            </a: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796136" y="400506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6778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7"/>
            <a:ext cx="677621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../ma51ik/../..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796136" y="400506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2297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27" y="1006857"/>
            <a:ext cx="67762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Change the local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ug1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ee51vn/docs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:~/ug1/ee51vn/docs$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its@host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:~/ug1/ee51vn$ </a:t>
            </a: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../ma51ik/../..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84786"/>
            <a:ext cx="6376406" cy="35349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64288" y="2780928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04109" y="189359"/>
            <a:ext cx="3368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5645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Pathnames</a:t>
            </a:r>
          </a:p>
          <a:p>
            <a:pPr lvl="1"/>
            <a:r>
              <a:rPr lang="en-GB" dirty="0" err="1"/>
              <a:t>pwd</a:t>
            </a:r>
            <a:r>
              <a:rPr lang="en-GB" dirty="0"/>
              <a:t>  (print working directory)</a:t>
            </a:r>
          </a:p>
          <a:p>
            <a:pPr lvl="1"/>
            <a:r>
              <a:rPr lang="en-GB" dirty="0"/>
              <a:t>Pathnames enable you to work out where you are in relation to the whole file-system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Listing </a:t>
            </a:r>
            <a:r>
              <a:rPr lang="en-GB" dirty="0"/>
              <a:t>files and directories</a:t>
            </a:r>
          </a:p>
          <a:p>
            <a:pPr lvl="1"/>
            <a:r>
              <a:rPr lang="en-GB" b="1" dirty="0" err="1" smtClean="0"/>
              <a:t>ls</a:t>
            </a:r>
            <a:r>
              <a:rPr lang="en-GB" b="1" dirty="0" smtClean="0"/>
              <a:t>  (</a:t>
            </a:r>
            <a:r>
              <a:rPr lang="en-GB" dirty="0"/>
              <a:t>lists the contents of your current working </a:t>
            </a:r>
            <a:r>
              <a:rPr lang="en-GB" dirty="0" smtClean="0"/>
              <a:t>directory)</a:t>
            </a:r>
            <a:endParaRPr lang="en-GB" b="1" dirty="0" smtClean="0"/>
          </a:p>
          <a:p>
            <a:pPr lvl="1"/>
            <a:r>
              <a:rPr lang="en-GB" b="1" dirty="0" err="1" smtClean="0"/>
              <a:t>ls</a:t>
            </a:r>
            <a:r>
              <a:rPr lang="en-GB" b="1" dirty="0" smtClean="0"/>
              <a:t> –a (</a:t>
            </a:r>
            <a:r>
              <a:rPr lang="en-GB" dirty="0"/>
              <a:t>lists files that are normally </a:t>
            </a:r>
            <a:r>
              <a:rPr lang="en-GB" dirty="0" smtClean="0"/>
              <a:t>hidden)</a:t>
            </a:r>
            <a:endParaRPr lang="en-GB" b="1" u="sng" dirty="0" smtClean="0"/>
          </a:p>
          <a:p>
            <a:endParaRPr lang="en-GB" b="1" u="sng" dirty="0"/>
          </a:p>
          <a:p>
            <a:r>
              <a:rPr lang="en-GB" dirty="0"/>
              <a:t>Making Directories</a:t>
            </a:r>
          </a:p>
          <a:p>
            <a:pPr lvl="1"/>
            <a:r>
              <a:rPr lang="en-GB" dirty="0" err="1" smtClean="0"/>
              <a:t>mkdir</a:t>
            </a:r>
            <a:r>
              <a:rPr lang="en-GB" dirty="0" smtClean="0"/>
              <a:t> </a:t>
            </a:r>
            <a:r>
              <a:rPr lang="en-GB" i="1" dirty="0" smtClean="0"/>
              <a:t>filename</a:t>
            </a:r>
            <a:endParaRPr lang="en-GB" sz="1800" b="1" dirty="0"/>
          </a:p>
          <a:p>
            <a:pPr marL="365760" lvl="1" indent="0">
              <a:buNone/>
            </a:pPr>
            <a:endParaRPr lang="en-GB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935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Changing to a different directory </a:t>
            </a:r>
          </a:p>
          <a:p>
            <a:pPr lvl="1"/>
            <a:r>
              <a:rPr lang="en-GB" dirty="0"/>
              <a:t>cd  </a:t>
            </a:r>
            <a:r>
              <a:rPr lang="en-GB" i="1" dirty="0"/>
              <a:t>filename</a:t>
            </a:r>
            <a:endParaRPr lang="en-GB" sz="1800" b="1" dirty="0"/>
          </a:p>
          <a:p>
            <a:pPr lvl="1"/>
            <a:r>
              <a:rPr lang="en-GB" sz="2200" b="1" dirty="0"/>
              <a:t>cd .. </a:t>
            </a:r>
            <a:r>
              <a:rPr lang="en-GB" sz="1800" b="1" dirty="0"/>
              <a:t>(The parent directory)</a:t>
            </a:r>
          </a:p>
          <a:p>
            <a:pPr lvl="1"/>
            <a:r>
              <a:rPr lang="en-GB" sz="2200" b="1" dirty="0">
                <a:solidFill>
                  <a:prstClr val="white"/>
                </a:solidFill>
              </a:rPr>
              <a:t>“.” is the current directory</a:t>
            </a:r>
            <a:endParaRPr lang="en-GB" sz="1800" b="1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Hands-On!!!</a:t>
            </a:r>
          </a:p>
          <a:p>
            <a:pPr lvl="1"/>
            <a:r>
              <a:rPr lang="en-GB" dirty="0"/>
              <a:t>Use the commands </a:t>
            </a:r>
            <a:r>
              <a:rPr lang="en-GB" b="1" dirty="0"/>
              <a:t>cd,</a:t>
            </a:r>
            <a:r>
              <a:rPr lang="en-GB" dirty="0"/>
              <a:t> </a:t>
            </a:r>
            <a:r>
              <a:rPr lang="en-GB" b="1" dirty="0" err="1"/>
              <a:t>ls</a:t>
            </a:r>
            <a:r>
              <a:rPr lang="en-GB" dirty="0"/>
              <a:t> and </a:t>
            </a:r>
            <a:r>
              <a:rPr lang="en-GB" b="1" dirty="0" err="1"/>
              <a:t>pwd</a:t>
            </a:r>
            <a:r>
              <a:rPr lang="en-GB" dirty="0"/>
              <a:t> to explore the file system</a:t>
            </a:r>
            <a:r>
              <a:rPr lang="en-GB" dirty="0" smtClean="0"/>
              <a:t>.</a:t>
            </a:r>
          </a:p>
          <a:p>
            <a:pPr lvl="1"/>
            <a:r>
              <a:rPr lang="en-GB" dirty="0"/>
              <a:t>Make another directory inside the </a:t>
            </a:r>
            <a:r>
              <a:rPr lang="en-GB" dirty="0" smtClean="0"/>
              <a:t>home directory </a:t>
            </a:r>
            <a:r>
              <a:rPr lang="en-GB" dirty="0"/>
              <a:t>called </a:t>
            </a:r>
            <a:r>
              <a:rPr lang="en-GB" b="1" dirty="0"/>
              <a:t>backups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28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146935"/>
          <a:ext cx="8229600" cy="369570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Command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Meaning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list files and directories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 -a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list all files and directories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</a:t>
                      </a:r>
                      <a:r>
                        <a:rPr lang="en-GB" b="1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directory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make a </a:t>
                      </a:r>
                      <a:r>
                        <a:rPr lang="en-GB" dirty="0" smtClean="0">
                          <a:effectLst/>
                        </a:rPr>
                        <a:t>directory named “directory”</a:t>
                      </a:r>
                      <a:endParaRPr lang="en-GB" dirty="0">
                        <a:effectLst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directory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change to named 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change to home-directory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~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change to home-directory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..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change to parent 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.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effectLst/>
                        </a:rPr>
                        <a:t>does</a:t>
                      </a:r>
                      <a:r>
                        <a:rPr lang="en-GB" baseline="0" dirty="0" smtClean="0">
                          <a:effectLst/>
                        </a:rPr>
                        <a:t> nothing: changes to current directory</a:t>
                      </a:r>
                      <a:endParaRPr lang="en-GB" dirty="0">
                        <a:effectLst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display the path of the current 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2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Copying Files</a:t>
            </a:r>
          </a:p>
          <a:p>
            <a:pPr lvl="1"/>
            <a:r>
              <a:rPr lang="en-GB" b="1" dirty="0" err="1"/>
              <a:t>cp</a:t>
            </a:r>
            <a:r>
              <a:rPr lang="en-GB" b="1" dirty="0"/>
              <a:t> </a:t>
            </a:r>
            <a:r>
              <a:rPr lang="en-GB" b="1" i="1" dirty="0"/>
              <a:t>file1 file2</a:t>
            </a:r>
            <a:r>
              <a:rPr lang="en-GB" dirty="0"/>
              <a:t> </a:t>
            </a:r>
            <a:r>
              <a:rPr lang="en-GB" dirty="0" smtClean="0"/>
              <a:t>(is </a:t>
            </a:r>
            <a:r>
              <a:rPr lang="en-GB" dirty="0"/>
              <a:t>the command which makes a copy of </a:t>
            </a:r>
            <a:r>
              <a:rPr lang="en-GB" b="1" dirty="0"/>
              <a:t>file1</a:t>
            </a:r>
            <a:r>
              <a:rPr lang="en-GB" dirty="0"/>
              <a:t> in the current working directory and calls </a:t>
            </a:r>
            <a:r>
              <a:rPr lang="en-GB" dirty="0" smtClean="0"/>
              <a:t>it </a:t>
            </a:r>
            <a:r>
              <a:rPr lang="en-GB" b="1" dirty="0" smtClean="0"/>
              <a:t>file2)</a:t>
            </a:r>
          </a:p>
          <a:p>
            <a:pPr lvl="1"/>
            <a:r>
              <a:rPr lang="en-GB" b="1" dirty="0" err="1"/>
              <a:t>c</a:t>
            </a:r>
            <a:r>
              <a:rPr lang="en-GB" b="1" dirty="0" err="1" smtClean="0"/>
              <a:t>p</a:t>
            </a:r>
            <a:r>
              <a:rPr lang="en-GB" b="1" dirty="0" smtClean="0"/>
              <a:t>  /</a:t>
            </a:r>
            <a:r>
              <a:rPr lang="en-GB" b="1" dirty="0" err="1" smtClean="0"/>
              <a:t>nfs</a:t>
            </a:r>
            <a:r>
              <a:rPr lang="en-GB" b="1" dirty="0" smtClean="0"/>
              <a:t>/…/…/…..txt . (</a:t>
            </a:r>
            <a:r>
              <a:rPr lang="en-GB" dirty="0"/>
              <a:t>take a file stored in an open access area of the file system, and use </a:t>
            </a:r>
            <a:r>
              <a:rPr lang="en-GB" dirty="0" smtClean="0"/>
              <a:t>the </a:t>
            </a:r>
            <a:r>
              <a:rPr lang="en-GB" b="1" dirty="0" err="1" smtClean="0"/>
              <a:t>cp</a:t>
            </a:r>
            <a:r>
              <a:rPr lang="en-GB" dirty="0"/>
              <a:t> command to copy it to </a:t>
            </a:r>
            <a:r>
              <a:rPr lang="en-GB" dirty="0" smtClean="0"/>
              <a:t>your directory)</a:t>
            </a:r>
          </a:p>
          <a:p>
            <a:r>
              <a:rPr lang="en-GB" dirty="0" smtClean="0"/>
              <a:t>Moving files</a:t>
            </a:r>
          </a:p>
          <a:p>
            <a:pPr lvl="1"/>
            <a:r>
              <a:rPr lang="en-GB" b="1" dirty="0"/>
              <a:t>mv </a:t>
            </a:r>
            <a:r>
              <a:rPr lang="en-GB" b="1" i="1" dirty="0"/>
              <a:t>file1 file2</a:t>
            </a:r>
            <a:r>
              <a:rPr lang="en-GB" dirty="0"/>
              <a:t> </a:t>
            </a:r>
            <a:r>
              <a:rPr lang="en-GB" dirty="0" smtClean="0"/>
              <a:t>(moves </a:t>
            </a:r>
            <a:r>
              <a:rPr lang="en-GB" dirty="0"/>
              <a:t>(or renames) </a:t>
            </a:r>
            <a:r>
              <a:rPr lang="en-GB" b="1" dirty="0"/>
              <a:t>file1</a:t>
            </a:r>
            <a:r>
              <a:rPr lang="en-GB" dirty="0"/>
              <a:t> to </a:t>
            </a:r>
            <a:r>
              <a:rPr lang="en-GB" b="1" dirty="0" smtClean="0"/>
              <a:t>file2) </a:t>
            </a:r>
          </a:p>
          <a:p>
            <a:pPr lvl="1"/>
            <a:r>
              <a:rPr lang="en-GB" b="1" dirty="0"/>
              <a:t>m</a:t>
            </a:r>
            <a:r>
              <a:rPr lang="en-GB" b="1" dirty="0" smtClean="0"/>
              <a:t>v  </a:t>
            </a:r>
            <a:r>
              <a:rPr lang="en-GB" b="1" i="1" dirty="0" smtClean="0"/>
              <a:t>file1 dir1 (moves file1 to dir1 and </a:t>
            </a:r>
            <a:r>
              <a:rPr lang="en-GB" dirty="0" smtClean="0"/>
              <a:t>you </a:t>
            </a:r>
            <a:r>
              <a:rPr lang="en-GB" dirty="0"/>
              <a:t>end up with only one file rather than </a:t>
            </a:r>
            <a:r>
              <a:rPr lang="en-GB" dirty="0" smtClean="0"/>
              <a:t>two!)</a:t>
            </a:r>
            <a:endParaRPr lang="en-GB" i="1" dirty="0"/>
          </a:p>
          <a:p>
            <a:pPr lvl="1"/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58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01344"/>
          </a:xfrm>
        </p:spPr>
        <p:txBody>
          <a:bodyPr>
            <a:normAutofit/>
          </a:bodyPr>
          <a:lstStyle/>
          <a:p>
            <a:r>
              <a:rPr lang="en-GB" dirty="0"/>
              <a:t>Removing files and directories</a:t>
            </a:r>
          </a:p>
          <a:p>
            <a:pPr lvl="1"/>
            <a:r>
              <a:rPr lang="en-GB" dirty="0" err="1"/>
              <a:t>r</a:t>
            </a:r>
            <a:r>
              <a:rPr lang="en-GB" dirty="0" err="1" smtClean="0"/>
              <a:t>m</a:t>
            </a:r>
            <a:r>
              <a:rPr lang="en-GB" dirty="0" smtClean="0"/>
              <a:t> file1 (deletes file1)</a:t>
            </a:r>
          </a:p>
          <a:p>
            <a:pPr lvl="1"/>
            <a:r>
              <a:rPr lang="en-GB" dirty="0" err="1"/>
              <a:t>r</a:t>
            </a:r>
            <a:r>
              <a:rPr lang="en-GB" dirty="0" err="1" smtClean="0"/>
              <a:t>mdir</a:t>
            </a:r>
            <a:r>
              <a:rPr lang="en-GB" dirty="0" smtClean="0"/>
              <a:t> dir1(deletes dir1)</a:t>
            </a:r>
          </a:p>
          <a:p>
            <a:endParaRPr lang="en-GB" dirty="0" smtClean="0"/>
          </a:p>
          <a:p>
            <a:r>
              <a:rPr lang="en-GB" dirty="0" smtClean="0"/>
              <a:t>Displaying </a:t>
            </a:r>
            <a:r>
              <a:rPr lang="en-GB" dirty="0"/>
              <a:t>the contents of a file on the screen</a:t>
            </a:r>
          </a:p>
          <a:p>
            <a:pPr lvl="1"/>
            <a:r>
              <a:rPr lang="en-GB" b="1" dirty="0"/>
              <a:t>clear (clear screen)</a:t>
            </a:r>
          </a:p>
          <a:p>
            <a:pPr lvl="1"/>
            <a:r>
              <a:rPr lang="en-GB" b="1" dirty="0"/>
              <a:t>cat </a:t>
            </a:r>
            <a:r>
              <a:rPr lang="en-GB" b="1" dirty="0" smtClean="0"/>
              <a:t>file1 (concatenate, </a:t>
            </a:r>
            <a:r>
              <a:rPr lang="en-GB" dirty="0"/>
              <a:t>display the contents of a file on the screen</a:t>
            </a:r>
            <a:r>
              <a:rPr lang="en-GB" b="1" dirty="0" smtClean="0"/>
              <a:t>)</a:t>
            </a:r>
          </a:p>
          <a:p>
            <a:pPr lvl="1"/>
            <a:r>
              <a:rPr lang="en-GB" b="1" dirty="0"/>
              <a:t>l</a:t>
            </a:r>
            <a:r>
              <a:rPr lang="en-GB" b="1" dirty="0" smtClean="0"/>
              <a:t>ess file1 (</a:t>
            </a:r>
            <a:r>
              <a:rPr lang="en-GB" dirty="0"/>
              <a:t>writes the contents of a file onto the screen a page at a </a:t>
            </a:r>
            <a:r>
              <a:rPr lang="en-GB" dirty="0" smtClean="0"/>
              <a:t>time)</a:t>
            </a:r>
          </a:p>
          <a:p>
            <a:pPr lvl="1"/>
            <a:r>
              <a:rPr lang="en-GB" b="1" dirty="0" smtClean="0"/>
              <a:t>head</a:t>
            </a:r>
            <a:r>
              <a:rPr lang="en-GB" dirty="0"/>
              <a:t> </a:t>
            </a:r>
            <a:r>
              <a:rPr lang="en-GB" dirty="0" smtClean="0"/>
              <a:t>file1 ( </a:t>
            </a:r>
            <a:r>
              <a:rPr lang="en-GB" dirty="0"/>
              <a:t>writes the first ten lines of a file to the </a:t>
            </a:r>
            <a:r>
              <a:rPr lang="en-GB" dirty="0" smtClean="0"/>
              <a:t>screen)</a:t>
            </a:r>
          </a:p>
          <a:p>
            <a:pPr lvl="1"/>
            <a:r>
              <a:rPr lang="en-GB" b="1" dirty="0" smtClean="0"/>
              <a:t>tail file1 (</a:t>
            </a:r>
            <a:r>
              <a:rPr lang="en-GB" dirty="0"/>
              <a:t>writes the last ten lines of a file to the </a:t>
            </a:r>
            <a:r>
              <a:rPr lang="en-GB" dirty="0" smtClean="0"/>
              <a:t>screen)</a:t>
            </a:r>
            <a:endParaRPr lang="en-GB" b="1" dirty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903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859218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itself is </a:t>
            </a:r>
            <a:r>
              <a:rPr lang="en-US" sz="2400" b="1" dirty="0"/>
              <a:t>not used anymore</a:t>
            </a:r>
            <a:r>
              <a:rPr lang="en-US" sz="2400" dirty="0"/>
              <a:t> </a:t>
            </a:r>
          </a:p>
          <a:p>
            <a:r>
              <a:rPr lang="en-US" sz="2400" b="1" dirty="0"/>
              <a:t>Linux (Fedora, Arch, Ubuntu, Red Star Linux) </a:t>
            </a:r>
            <a:r>
              <a:rPr lang="en-US" sz="2400" dirty="0"/>
              <a:t>is its successor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UNIX-based systems do not rely on a graphical interface</a:t>
            </a:r>
          </a:p>
          <a:p>
            <a:pPr marL="457200" lvl="1" indent="0">
              <a:buNone/>
            </a:pPr>
            <a:r>
              <a:rPr lang="en-US" sz="1600" b="1" dirty="0"/>
              <a:t>With UNIX, you don’t use the mouse!</a:t>
            </a:r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Linux often comes with a window-manager and advanced graphical support, but advanced users still use a </a:t>
            </a:r>
            <a:r>
              <a:rPr lang="en-US" sz="2400" b="1" dirty="0"/>
              <a:t>terminal emulator</a:t>
            </a:r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03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Searching the contents of a file</a:t>
            </a:r>
          </a:p>
          <a:p>
            <a:pPr lvl="1"/>
            <a:r>
              <a:rPr lang="en-GB" dirty="0" smtClean="0"/>
              <a:t>less file</a:t>
            </a:r>
          </a:p>
          <a:p>
            <a:pPr lvl="2"/>
            <a:r>
              <a:rPr lang="en-GB" dirty="0" smtClean="0"/>
              <a:t>/pie to search for “pie”</a:t>
            </a:r>
          </a:p>
          <a:p>
            <a:pPr lvl="1"/>
            <a:r>
              <a:rPr lang="en-GB" dirty="0" err="1" smtClean="0"/>
              <a:t>grep</a:t>
            </a:r>
            <a:r>
              <a:rPr lang="en-GB" dirty="0" smtClean="0"/>
              <a:t> ‘keyword’ file</a:t>
            </a:r>
          </a:p>
          <a:p>
            <a:pPr lvl="1"/>
            <a:r>
              <a:rPr lang="en-GB" dirty="0" err="1" smtClean="0"/>
              <a:t>wc</a:t>
            </a:r>
            <a:r>
              <a:rPr lang="en-GB" dirty="0" smtClean="0"/>
              <a:t> (word count)  </a:t>
            </a:r>
          </a:p>
          <a:p>
            <a:pPr lvl="2"/>
            <a:r>
              <a:rPr lang="en-GB" dirty="0" smtClean="0"/>
              <a:t>“</a:t>
            </a:r>
            <a:r>
              <a:rPr lang="en-GB" dirty="0" err="1" smtClean="0"/>
              <a:t>wc</a:t>
            </a:r>
            <a:r>
              <a:rPr lang="en-GB" dirty="0" smtClean="0"/>
              <a:t> –l” counts the number of lines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240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backup of your </a:t>
            </a:r>
            <a:r>
              <a:rPr lang="en-GB" b="1" dirty="0" smtClean="0"/>
              <a:t>.txt</a:t>
            </a:r>
            <a:r>
              <a:rPr lang="en-GB" dirty="0"/>
              <a:t> file by copying it to a file called </a:t>
            </a:r>
            <a:r>
              <a:rPr lang="en-GB" b="1" dirty="0" err="1" smtClean="0"/>
              <a:t>science.bak</a:t>
            </a:r>
            <a:endParaRPr lang="en-GB" b="1" dirty="0" smtClean="0"/>
          </a:p>
          <a:p>
            <a:r>
              <a:rPr lang="en-GB" dirty="0"/>
              <a:t>Create a directory called </a:t>
            </a:r>
            <a:r>
              <a:rPr lang="en-GB" b="1" dirty="0" err="1"/>
              <a:t>tempstuff</a:t>
            </a:r>
            <a:r>
              <a:rPr lang="en-GB" dirty="0"/>
              <a:t> using </a:t>
            </a:r>
            <a:r>
              <a:rPr lang="en-GB" b="1" dirty="0" err="1"/>
              <a:t>mkdir</a:t>
            </a:r>
            <a:r>
              <a:rPr lang="en-GB" dirty="0"/>
              <a:t> , then remove it using the </a:t>
            </a:r>
            <a:r>
              <a:rPr lang="en-GB" b="1" dirty="0" err="1"/>
              <a:t>rmdir</a:t>
            </a:r>
            <a:r>
              <a:rPr lang="en-GB" dirty="0"/>
              <a:t> command</a:t>
            </a:r>
            <a:r>
              <a:rPr lang="en-GB" dirty="0" smtClean="0"/>
              <a:t>.</a:t>
            </a:r>
          </a:p>
          <a:p>
            <a:r>
              <a:rPr lang="en-GB" dirty="0" smtClean="0"/>
              <a:t>Copy one of your file and then remove.</a:t>
            </a:r>
          </a:p>
          <a:p>
            <a:r>
              <a:rPr lang="en-GB" dirty="0" smtClean="0"/>
              <a:t>Display the contents of sigritiko.txt on the screen and find ‘</a:t>
            </a:r>
            <a:r>
              <a:rPr lang="en-GB" dirty="0" err="1" smtClean="0"/>
              <a:t>rs</a:t>
            </a:r>
            <a:r>
              <a:rPr lang="en-GB" dirty="0" smtClean="0"/>
              <a:t> 998937’. 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965608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40205"/>
          <a:ext cx="8229600" cy="433959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Command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Meaning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file1 file2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copy file1 and call it file2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file1 file2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move or rename file1 to file2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remove a file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directory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remove a directory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display a file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less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display a file a page at a time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display the first few lines of a file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display the last few lines of a file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'keyword' 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search a file for keywords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wc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file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count number of lines/words/characters in file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700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u="sng" dirty="0"/>
              <a:t>The * wildcard</a:t>
            </a:r>
          </a:p>
          <a:p>
            <a:pPr lvl="1"/>
            <a:r>
              <a:rPr lang="en-GB" b="1" dirty="0" err="1"/>
              <a:t>ls</a:t>
            </a:r>
            <a:r>
              <a:rPr lang="en-GB" b="1" dirty="0"/>
              <a:t> list</a:t>
            </a:r>
            <a:r>
              <a:rPr lang="en-GB" b="1" dirty="0" smtClean="0"/>
              <a:t>* (</a:t>
            </a:r>
            <a:r>
              <a:rPr lang="en-GB" dirty="0"/>
              <a:t>This will list all files in the current directory starting with </a:t>
            </a:r>
            <a:r>
              <a:rPr lang="en-GB" b="1" dirty="0"/>
              <a:t>list</a:t>
            </a:r>
            <a:r>
              <a:rPr lang="en-GB" b="1" dirty="0" smtClean="0"/>
              <a:t>....)</a:t>
            </a:r>
          </a:p>
          <a:p>
            <a:pPr lvl="1"/>
            <a:r>
              <a:rPr lang="en-GB" b="1" dirty="0" err="1"/>
              <a:t>ls</a:t>
            </a:r>
            <a:r>
              <a:rPr lang="en-GB" b="1" dirty="0"/>
              <a:t> *</a:t>
            </a:r>
            <a:r>
              <a:rPr lang="en-GB" b="1" dirty="0" smtClean="0"/>
              <a:t>list (….list)</a:t>
            </a:r>
          </a:p>
          <a:p>
            <a:endParaRPr lang="en-GB" b="1" u="sng" dirty="0" smtClean="0"/>
          </a:p>
          <a:p>
            <a:r>
              <a:rPr lang="en-GB" b="1" u="sng" dirty="0" smtClean="0"/>
              <a:t>The </a:t>
            </a:r>
            <a:r>
              <a:rPr lang="en-GB" b="1" u="sng" dirty="0"/>
              <a:t>? wildcard</a:t>
            </a:r>
          </a:p>
          <a:p>
            <a:pPr lvl="1"/>
            <a:r>
              <a:rPr lang="en-GB" dirty="0" err="1" smtClean="0"/>
              <a:t>ls</a:t>
            </a:r>
            <a:r>
              <a:rPr lang="en-GB" dirty="0" smtClean="0"/>
              <a:t> ?</a:t>
            </a:r>
            <a:r>
              <a:rPr lang="en-GB" dirty="0" err="1" smtClean="0"/>
              <a:t>ouse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character </a:t>
            </a:r>
            <a:r>
              <a:rPr lang="en-GB" b="1" dirty="0"/>
              <a:t>?</a:t>
            </a:r>
            <a:r>
              <a:rPr lang="en-GB" dirty="0"/>
              <a:t> will match exactly </a:t>
            </a:r>
            <a:r>
              <a:rPr lang="en-GB" u="sng" dirty="0"/>
              <a:t>one character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So </a:t>
            </a:r>
            <a:r>
              <a:rPr lang="en-GB" b="1" dirty="0"/>
              <a:t>?</a:t>
            </a:r>
            <a:r>
              <a:rPr lang="en-GB" b="1" dirty="0" err="1"/>
              <a:t>ouse</a:t>
            </a:r>
            <a:r>
              <a:rPr lang="en-GB" dirty="0"/>
              <a:t> will match files like </a:t>
            </a:r>
            <a:r>
              <a:rPr lang="en-GB" b="1" dirty="0"/>
              <a:t>house</a:t>
            </a:r>
            <a:r>
              <a:rPr lang="en-GB" dirty="0"/>
              <a:t> and </a:t>
            </a:r>
            <a:r>
              <a:rPr lang="en-GB" b="1" dirty="0"/>
              <a:t>mouse</a:t>
            </a:r>
            <a:r>
              <a:rPr lang="en-GB" dirty="0"/>
              <a:t>, but not </a:t>
            </a:r>
            <a:r>
              <a:rPr lang="en-GB" b="1" dirty="0"/>
              <a:t>grouse</a:t>
            </a:r>
            <a:r>
              <a:rPr lang="en-GB" dirty="0"/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Gill Sans Light"/>
                <a:cs typeface="Gill Sans Light"/>
              </a:rPr>
              <a:t>Commands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8593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412778"/>
          <a:ext cx="8229600" cy="4824536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63772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Command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Meaning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9D8"/>
                    </a:solidFill>
                  </a:tcPr>
                </a:tc>
              </a:tr>
              <a:tr h="637726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*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match any number of characters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7726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?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match one character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36816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man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command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read the online manual page for a command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7726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whatis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command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brief description of a command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36816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apropos </a:t>
                      </a:r>
                      <a:r>
                        <a:rPr lang="en-GB" b="1" i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keyword</a:t>
                      </a:r>
                      <a:endParaRPr lang="en-GB" b="1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match commands with keyword in their man pages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11" y="189359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888325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15272"/>
          </a:xfrm>
        </p:spPr>
        <p:txBody>
          <a:bodyPr/>
          <a:lstStyle/>
          <a:p>
            <a:r>
              <a:rPr lang="en-GB" dirty="0" err="1"/>
              <a:t>l</a:t>
            </a:r>
            <a:r>
              <a:rPr lang="en-GB" dirty="0" err="1" smtClean="0"/>
              <a:t>s</a:t>
            </a:r>
            <a:r>
              <a:rPr lang="en-GB" dirty="0" smtClean="0"/>
              <a:t> –l  .The </a:t>
            </a:r>
            <a:r>
              <a:rPr lang="en-GB" dirty="0"/>
              <a:t>9 remaining symbols indicate the permissions, or access rights, and are taken as three groups of 3.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9" y="2420888"/>
            <a:ext cx="8569842" cy="432048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2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3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04111" y="189359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77824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 smtClean="0"/>
              <a:t>gzip</a:t>
            </a:r>
            <a:r>
              <a:rPr lang="en-GB" b="1" dirty="0" smtClean="0"/>
              <a:t> filename.txt</a:t>
            </a:r>
            <a:endParaRPr lang="en-GB" dirty="0"/>
          </a:p>
          <a:p>
            <a:pPr lvl="1"/>
            <a:r>
              <a:rPr lang="en-GB" dirty="0"/>
              <a:t>This will compress the file and place it in a file called </a:t>
            </a:r>
            <a:r>
              <a:rPr lang="en-GB" b="1" dirty="0" smtClean="0"/>
              <a:t>filename.txt.gz</a:t>
            </a:r>
            <a:endParaRPr lang="en-GB" dirty="0"/>
          </a:p>
          <a:p>
            <a:pPr lvl="1"/>
            <a:r>
              <a:rPr lang="en-GB" dirty="0" smtClean="0"/>
              <a:t>To </a:t>
            </a:r>
            <a:r>
              <a:rPr lang="en-GB" dirty="0"/>
              <a:t>expand the file, use the </a:t>
            </a:r>
            <a:r>
              <a:rPr lang="en-GB" b="1" dirty="0" err="1"/>
              <a:t>gunzip</a:t>
            </a:r>
            <a:r>
              <a:rPr lang="en-GB" dirty="0"/>
              <a:t> command.</a:t>
            </a:r>
          </a:p>
          <a:p>
            <a:r>
              <a:rPr lang="en-GB" b="1" dirty="0" err="1" smtClean="0"/>
              <a:t>gunzip</a:t>
            </a:r>
            <a:r>
              <a:rPr lang="en-GB" b="1" dirty="0" smtClean="0"/>
              <a:t> filename.txt.gz</a:t>
            </a:r>
            <a:endParaRPr lang="en-GB" dirty="0"/>
          </a:p>
          <a:p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7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8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9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0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1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2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404109" y="189359"/>
            <a:ext cx="299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Compressing files</a:t>
            </a:r>
          </a:p>
        </p:txBody>
      </p:sp>
    </p:spTree>
    <p:extLst>
      <p:ext uri="{BB962C8B-B14F-4D97-AF65-F5344CB8AC3E}">
        <p14:creationId xmlns:p14="http://schemas.microsoft.com/office/powerpoint/2010/main" val="1819801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78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pic>
        <p:nvPicPr>
          <p:cNvPr id="1026" name="Picture 2" descr="http://localhost:8991/notebooks/local/Workshop1a_BasicUNIX/ker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54" y="2272147"/>
            <a:ext cx="45529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kernel </a:t>
            </a:r>
            <a:r>
              <a:rPr lang="en-US" sz="2400" dirty="0"/>
              <a:t>is the core of the OS, the part that interacts with the processor, memory</a:t>
            </a:r>
            <a:r>
              <a:rPr lang="is-IS" sz="2400" dirty="0"/>
              <a:t>…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shell </a:t>
            </a:r>
            <a:r>
              <a:rPr lang="en-US" sz="2400" dirty="0"/>
              <a:t>is what you see when you open a command line. It allows the user to interact with the kernel.</a:t>
            </a:r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The </a:t>
            </a:r>
            <a:r>
              <a:rPr lang="en-US" sz="2400" b="1" dirty="0"/>
              <a:t>shell</a:t>
            </a:r>
            <a:r>
              <a:rPr lang="en-US" sz="2400" dirty="0"/>
              <a:t> has only a few basic commands (mostly file management). Other applications can be built to interact with the kernel and can be called in the shell.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9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happens when I type a command?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750357"/>
            <a:ext cx="6719309" cy="5039482"/>
          </a:xfrm>
          <a:prstGeom prst="rect">
            <a:avLst/>
          </a:prstGeom>
        </p:spPr>
      </p:pic>
      <p:pic>
        <p:nvPicPr>
          <p:cNvPr id="19" name="Picture 3" descr="C:\Users\EZ1_ADMIN\Desktop\Operating system - Wikipedia, the free encyclopedia_files\165px-Operating_system_placemen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05" y="1143932"/>
            <a:ext cx="1890125" cy="279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line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/>
          </a:bodyPr>
          <a:lstStyle/>
          <a:p>
            <a:r>
              <a:rPr lang="en-GB" sz="2400" dirty="0"/>
              <a:t>Every action has to be typed on the screen and sent to the system with </a:t>
            </a:r>
            <a:r>
              <a:rPr lang="en-GB" sz="2400" b="1" dirty="0"/>
              <a:t>Enter</a:t>
            </a:r>
            <a:endParaRPr lang="en-US" sz="2400" b="1" dirty="0"/>
          </a:p>
          <a:p>
            <a:endParaRPr lang="en-US" sz="2400" dirty="0"/>
          </a:p>
          <a:p>
            <a:r>
              <a:rPr lang="en-US" sz="2200" dirty="0"/>
              <a:t>You are </a:t>
            </a:r>
            <a:r>
              <a:rPr lang="en-US" sz="2200" b="1" dirty="0"/>
              <a:t>always in a directory</a:t>
            </a:r>
            <a:r>
              <a:rPr lang="en-US" sz="2200" dirty="0"/>
              <a:t>, every command you send will affect the current directory unless stated otherwise</a:t>
            </a:r>
          </a:p>
          <a:p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69" y="1214005"/>
            <a:ext cx="1844757" cy="1227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707" y="3440521"/>
            <a:ext cx="3916219" cy="29371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31129" y="5153891"/>
            <a:ext cx="3447097" cy="3602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3644" y="5010836"/>
            <a:ext cx="259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Remember where</a:t>
            </a:r>
          </a:p>
          <a:p>
            <a:r>
              <a:rPr lang="en-US" dirty="0"/>
              <a:t> you are!</a:t>
            </a:r>
          </a:p>
        </p:txBody>
      </p:sp>
    </p:spTree>
    <p:extLst>
      <p:ext uri="{BB962C8B-B14F-4D97-AF65-F5344CB8AC3E}">
        <p14:creationId xmlns:p14="http://schemas.microsoft.com/office/powerpoint/2010/main" val="16443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line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>
            <a:normAutofit/>
          </a:bodyPr>
          <a:lstStyle/>
          <a:p>
            <a:r>
              <a:rPr lang="en-GB" dirty="0" smtClean="0"/>
              <a:t>It is now forgotten, but all historical computers ran on text-only interfaces (MS-DOS before Windows, OS/2 before Mac OS)</a:t>
            </a:r>
          </a:p>
          <a:p>
            <a:endParaRPr lang="en-GB" dirty="0"/>
          </a:p>
          <a:p>
            <a:r>
              <a:rPr lang="en-GB" dirty="0" smtClean="0"/>
              <a:t>They are </a:t>
            </a:r>
            <a:r>
              <a:rPr lang="en-GB" b="1" i="1" dirty="0" smtClean="0">
                <a:solidFill>
                  <a:schemeClr val="accent2"/>
                </a:solidFill>
              </a:rPr>
              <a:t>really</a:t>
            </a:r>
            <a:r>
              <a:rPr lang="en-GB" dirty="0" smtClean="0"/>
              <a:t> useful for file and data manipulation</a:t>
            </a:r>
          </a:p>
          <a:p>
            <a:endParaRPr lang="en-GB" dirty="0" smtClean="0"/>
          </a:p>
          <a:p>
            <a:r>
              <a:rPr lang="en-GB" dirty="0" smtClean="0"/>
              <a:t>On Windows, we use emulators (which imitate UNIX behaviour) and remote access programs (which connect to real UNIX systems)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line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30880"/>
          </a:xfrm>
        </p:spPr>
        <p:txBody>
          <a:bodyPr>
            <a:normAutofit/>
          </a:bodyPr>
          <a:lstStyle/>
          <a:p>
            <a:r>
              <a:rPr lang="en-GB" dirty="0"/>
              <a:t>When you send a command, the system will look it up</a:t>
            </a:r>
          </a:p>
          <a:p>
            <a:pPr lvl="1"/>
            <a:r>
              <a:rPr lang="en-GB" dirty="0"/>
              <a:t>If it is a system command, it will execute it itself</a:t>
            </a:r>
          </a:p>
          <a:p>
            <a:pPr lvl="1"/>
            <a:r>
              <a:rPr lang="en-GB" dirty="0"/>
              <a:t>If not, it will look if it’s a third-party program installed on the computer</a:t>
            </a:r>
          </a:p>
          <a:p>
            <a:pPr lvl="1"/>
            <a:r>
              <a:rPr lang="en-GB" dirty="0"/>
              <a:t>If not, it will yell at you.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3" y="4954310"/>
            <a:ext cx="5549555" cy="10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line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GB" dirty="0" err="1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iname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“*.txt”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2198358" y="765532"/>
            <a:ext cx="360040" cy="292420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1331642" y="2394422"/>
            <a:ext cx="26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/>
                </a:solidFill>
              </a:rPr>
              <a:t>What</a:t>
            </a:r>
            <a:r>
              <a:rPr lang="fr-FR" dirty="0">
                <a:solidFill>
                  <a:schemeClr val="accent2"/>
                </a:solidFill>
              </a:rPr>
              <a:t> the computer </a:t>
            </a:r>
            <a:r>
              <a:rPr lang="fr-FR" dirty="0" err="1">
                <a:solidFill>
                  <a:schemeClr val="accent2"/>
                </a:solidFill>
              </a:rPr>
              <a:t>writes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chemeClr val="accent2"/>
                </a:solidFill>
              </a:rPr>
              <a:t>« the command prompt »</a:t>
            </a:r>
          </a:p>
        </p:txBody>
      </p:sp>
      <p:sp>
        <p:nvSpPr>
          <p:cNvPr id="23" name="Arc 22"/>
          <p:cNvSpPr/>
          <p:nvPr/>
        </p:nvSpPr>
        <p:spPr>
          <a:xfrm rot="5929571">
            <a:off x="405372" y="485057"/>
            <a:ext cx="5580620" cy="2614737"/>
          </a:xfrm>
          <a:prstGeom prst="arc">
            <a:avLst>
              <a:gd name="adj1" fmla="val 16200000"/>
              <a:gd name="adj2" fmla="val 20253749"/>
            </a:avLst>
          </a:prstGeom>
          <a:ln>
            <a:solidFill>
              <a:schemeClr val="tx2"/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1791526" y="3739351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command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find</a:t>
            </a:r>
            <a:r>
              <a:rPr lang="fr-FR" dirty="0">
                <a:solidFill>
                  <a:schemeClr val="tx2"/>
                </a:solidFill>
              </a:rPr>
              <a:t> a file </a:t>
            </a:r>
            <a:r>
              <a:rPr lang="fr-FR" dirty="0" err="1">
                <a:solidFill>
                  <a:schemeClr val="tx2"/>
                </a:solidFill>
              </a:rPr>
              <a:t>that</a:t>
            </a:r>
            <a:r>
              <a:rPr lang="fr-FR" dirty="0">
                <a:solidFill>
                  <a:schemeClr val="tx2"/>
                </a:solidFill>
              </a:rPr>
              <a:t> match certain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25" name="Arc 24"/>
          <p:cNvSpPr/>
          <p:nvPr/>
        </p:nvSpPr>
        <p:spPr>
          <a:xfrm rot="15826419" flipH="1">
            <a:off x="4090157" y="-69772"/>
            <a:ext cx="7656779" cy="3724391"/>
          </a:xfrm>
          <a:prstGeom prst="arc">
            <a:avLst>
              <a:gd name="adj1" fmla="val 16200000"/>
              <a:gd name="adj2" fmla="val 18181821"/>
            </a:avLst>
          </a:prstGeom>
          <a:ln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6096" y="324873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arguments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these</a:t>
            </a:r>
            <a:r>
              <a:rPr lang="fr-FR" dirty="0">
                <a:solidFill>
                  <a:schemeClr val="tx2"/>
                </a:solidFill>
              </a:rPr>
              <a:t> are </a:t>
            </a:r>
            <a:r>
              <a:rPr lang="fr-FR" dirty="0" err="1">
                <a:solidFill>
                  <a:schemeClr val="tx2"/>
                </a:solidFill>
              </a:rPr>
              <a:t>my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222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1154</Words>
  <Application>Microsoft Macintosh PowerPoint</Application>
  <PresentationFormat>On-screen Show (4:3)</PresentationFormat>
  <Paragraphs>261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Calibri Light</vt:lpstr>
      <vt:lpstr>Consolas</vt:lpstr>
      <vt:lpstr>Courier New</vt:lpstr>
      <vt:lpstr>Gill Sans Light</vt:lpstr>
      <vt:lpstr>Montserrat Ultra Light</vt:lpstr>
      <vt:lpstr>Wingdings 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Gilly</dc:creator>
  <cp:lastModifiedBy>A. Gilly</cp:lastModifiedBy>
  <cp:revision>2</cp:revision>
  <dcterms:created xsi:type="dcterms:W3CDTF">2017-05-28T09:03:59Z</dcterms:created>
  <dcterms:modified xsi:type="dcterms:W3CDTF">2017-05-28T10:49:46Z</dcterms:modified>
</cp:coreProperties>
</file>